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57" r:id="rId3"/>
    <p:sldId id="2172" r:id="rId4"/>
    <p:sldId id="1386" r:id="rId5"/>
    <p:sldId id="2166" r:id="rId6"/>
    <p:sldId id="2169" r:id="rId7"/>
    <p:sldId id="2170" r:id="rId8"/>
    <p:sldId id="1825" r:id="rId9"/>
    <p:sldId id="354" r:id="rId10"/>
    <p:sldId id="356" r:id="rId11"/>
    <p:sldId id="1826" r:id="rId12"/>
    <p:sldId id="359" r:id="rId13"/>
    <p:sldId id="360" r:id="rId14"/>
    <p:sldId id="361" r:id="rId15"/>
    <p:sldId id="2171" r:id="rId16"/>
    <p:sldId id="2158" r:id="rId17"/>
    <p:sldId id="34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51" d="100"/>
          <a:sy n="51" d="100"/>
        </p:scale>
        <p:origin x="118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9027DC-663B-4BB2-BB04-98424FD72CB0}" type="datetimeFigureOut">
              <a:rPr lang="en-US" smtClean="0"/>
              <a:pPr/>
              <a:t>12/12/2019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665F63-4603-4200-BCB0-A4AF59183652}"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rgbClr val="4B0082"/>
        </a:solidFill>
        <a:effectLst/>
      </p:bgPr>
    </p:bg>
    <p:spTree>
      <p:nvGrpSpPr>
        <p:cNvPr id="1" name=""/>
        <p:cNvGrpSpPr/>
        <p:nvPr/>
      </p:nvGrpSpPr>
      <p:grpSpPr>
        <a:xfrm>
          <a:off x="0" y="0"/>
          <a:ext cx="0" cy="0"/>
          <a:chOff x="0" y="0"/>
          <a:chExt cx="0" cy="0"/>
        </a:xfrm>
      </p:grpSpPr>
      <p:sp>
        <p:nvSpPr>
          <p:cNvPr id="305154" name="Text Placeholder 7"/>
          <p:cNvSpPr>
            <a:spLocks noGrp="1"/>
          </p:cNvSpPr>
          <p:nvPr>
            <p:ph type="subTitle" idx="1"/>
          </p:nvPr>
        </p:nvSpPr>
        <p:spPr bwMode="invGray">
          <a:xfrm>
            <a:off x="1281953" y="3900488"/>
            <a:ext cx="5880847" cy="366712"/>
          </a:xfrm>
          <a:prstGeom prst="rect">
            <a:avLst/>
          </a:prstGeom>
        </p:spPr>
        <p:txBody>
          <a:bodyPr>
            <a:spAutoFit/>
          </a:bodyPr>
          <a:lstStyle>
            <a:lvl1pPr marL="0" indent="0">
              <a:buFontTx/>
              <a:buNone/>
              <a:defRPr sz="1800" b="0" smtClean="0">
                <a:solidFill>
                  <a:schemeClr val="bg1"/>
                </a:solidFill>
                <a:latin typeface="Arial" charset="0"/>
              </a:defRPr>
            </a:lvl1pPr>
          </a:lstStyle>
          <a:p>
            <a:r>
              <a:rPr lang="en-US"/>
              <a:t>Click to edit Master subtitle style</a:t>
            </a:r>
            <a:endParaRPr lang="en-US" dirty="0"/>
          </a:p>
        </p:txBody>
      </p:sp>
      <p:sp>
        <p:nvSpPr>
          <p:cNvPr id="305156" name="Rectangle 5"/>
          <p:cNvSpPr>
            <a:spLocks noGrp="1" noChangeArrowheads="1"/>
          </p:cNvSpPr>
          <p:nvPr>
            <p:ph type="ctrTitle"/>
          </p:nvPr>
        </p:nvSpPr>
        <p:spPr bwMode="invGray">
          <a:xfrm>
            <a:off x="1281953" y="2286000"/>
            <a:ext cx="5880847" cy="1231106"/>
          </a:xfrm>
          <a:prstGeom prst="rect">
            <a:avLst/>
          </a:prstGeom>
        </p:spPr>
        <p:txBody>
          <a:bodyPr anchor="b">
            <a:noAutofit/>
          </a:bodyPr>
          <a:lstStyle>
            <a:lvl1pPr>
              <a:defRPr sz="4000" smtClean="0">
                <a:latin typeface="Arial" charset="0"/>
              </a:defRPr>
            </a:lvl1pPr>
          </a:lstStyle>
          <a:p>
            <a:r>
              <a:rPr lang="en-US"/>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2"/>
            <a:ext cx="9144000" cy="380999"/>
          </a:xfrm>
          <a:prstGeom prst="rect">
            <a:avLst/>
          </a:prstGeom>
        </p:spPr>
        <p:txBody>
          <a:bodyPr/>
          <a:lstStyle/>
          <a:p>
            <a:r>
              <a:rPr lang="en-US" dirty="0"/>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2"/>
            <a:ext cx="9144000" cy="380999"/>
          </a:xfrm>
          <a:prstGeom prst="rect">
            <a:avLst/>
          </a:prstGeom>
        </p:spPr>
        <p:txBody>
          <a:bodyPr/>
          <a:lstStyle/>
          <a:p>
            <a:r>
              <a:rPr lang="en-US" dirty="0"/>
              <a:t>Click to edit Master title style</a:t>
            </a:r>
          </a:p>
        </p:txBody>
      </p:sp>
      <p:sp>
        <p:nvSpPr>
          <p:cNvPr id="7" name="Text Placeholder 7"/>
          <p:cNvSpPr>
            <a:spLocks noGrp="1"/>
          </p:cNvSpPr>
          <p:nvPr>
            <p:ph type="body" sz="quarter" idx="13"/>
          </p:nvPr>
        </p:nvSpPr>
        <p:spPr>
          <a:xfrm>
            <a:off x="0" y="609600"/>
            <a:ext cx="9144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609600"/>
            <a:ext cx="4505325"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57724" y="609600"/>
            <a:ext cx="4486275"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0" y="76200"/>
            <a:ext cx="9144000" cy="380999"/>
          </a:xfrm>
          <a:prstGeom prst="rect">
            <a:avLst/>
          </a:prstGeom>
        </p:spPr>
        <p:txBody>
          <a:bodyPr/>
          <a:lstStyle/>
          <a:p>
            <a:r>
              <a:rPr lang="en-US" dirty="0"/>
              <a:t>Click to edit Master 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4" name="Title 1"/>
          <p:cNvSpPr>
            <a:spLocks noGrp="1"/>
          </p:cNvSpPr>
          <p:nvPr>
            <p:ph type="title"/>
          </p:nvPr>
        </p:nvSpPr>
        <p:spPr>
          <a:xfrm>
            <a:off x="0" y="76200"/>
            <a:ext cx="9144000" cy="380999"/>
          </a:xfrm>
          <a:prstGeom prst="rect">
            <a:avLst/>
          </a:prstGeom>
        </p:spPr>
        <p:txBody>
          <a:bodyPr/>
          <a:lstStyle/>
          <a:p>
            <a:r>
              <a:rPr lang="en-US" dirty="0"/>
              <a:t>Click to edit Master title style</a:t>
            </a:r>
          </a:p>
        </p:txBody>
      </p:sp>
      <p:sp>
        <p:nvSpPr>
          <p:cNvPr id="5" name="Text Placeholder 7"/>
          <p:cNvSpPr>
            <a:spLocks noGrp="1"/>
          </p:cNvSpPr>
          <p:nvPr>
            <p:ph type="body" sz="quarter" idx="13"/>
          </p:nvPr>
        </p:nvSpPr>
        <p:spPr>
          <a:xfrm>
            <a:off x="0" y="609600"/>
            <a:ext cx="9144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Induction_Format">
    <p:spTree>
      <p:nvGrpSpPr>
        <p:cNvPr id="1" name=""/>
        <p:cNvGrpSpPr/>
        <p:nvPr/>
      </p:nvGrpSpPr>
      <p:grpSpPr>
        <a:xfrm>
          <a:off x="0" y="0"/>
          <a:ext cx="0" cy="0"/>
          <a:chOff x="0" y="0"/>
          <a:chExt cx="0" cy="0"/>
        </a:xfrm>
      </p:grpSpPr>
      <p:sp>
        <p:nvSpPr>
          <p:cNvPr id="12" name="Rectangle 11"/>
          <p:cNvSpPr/>
          <p:nvPr userDrawn="1"/>
        </p:nvSpPr>
        <p:spPr>
          <a:xfrm>
            <a:off x="0" y="0"/>
            <a:ext cx="9144000" cy="2286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13"/>
          </a:p>
        </p:txBody>
      </p:sp>
      <p:sp>
        <p:nvSpPr>
          <p:cNvPr id="2" name="Title 1"/>
          <p:cNvSpPr>
            <a:spLocks noGrp="1"/>
          </p:cNvSpPr>
          <p:nvPr>
            <p:ph type="title"/>
          </p:nvPr>
        </p:nvSpPr>
        <p:spPr>
          <a:xfrm>
            <a:off x="0" y="-76200"/>
            <a:ext cx="8229600"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514350" rtl="0" eaLnBrk="1" latinLnBrk="0" hangingPunct="1">
              <a:lnSpc>
                <a:spcPct val="90000"/>
              </a:lnSpc>
              <a:spcBef>
                <a:spcPct val="0"/>
              </a:spcBef>
              <a:buNone/>
              <a:defRPr lang="en-US" sz="2700" b="1" kern="1200" cap="none" spc="0" dirty="0">
                <a:ln w="11430"/>
                <a:solidFill>
                  <a:srgbClr val="C00000"/>
                </a:solidFill>
                <a:effectLst>
                  <a:outerShdw blurRad="50800" dist="39000" dir="5460000" algn="tl">
                    <a:srgbClr val="000000">
                      <a:alpha val="38000"/>
                    </a:srgbClr>
                  </a:outerShdw>
                </a:effectLst>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990600"/>
            <a:ext cx="8229600" cy="502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lvl1pPr>
          </a:lstStyle>
          <a:p>
            <a:fld id="{E1085ADD-9FA9-416D-BE54-40F220135F01}" type="slidenum">
              <a:rPr lang="en-US" smtClean="0"/>
              <a:pPr/>
              <a:t>‹#›</a:t>
            </a:fld>
            <a:endParaRPr lang="en-US" dirty="0"/>
          </a:p>
        </p:txBody>
      </p:sp>
      <p:sp>
        <p:nvSpPr>
          <p:cNvPr id="14" name="Rectangle 13"/>
          <p:cNvSpPr/>
          <p:nvPr userDrawn="1"/>
        </p:nvSpPr>
        <p:spPr>
          <a:xfrm>
            <a:off x="7345680" y="-2977"/>
            <a:ext cx="1465581" cy="230832"/>
          </a:xfrm>
          <a:prstGeom prst="rect">
            <a:avLst/>
          </a:prstGeom>
        </p:spPr>
        <p:txBody>
          <a:bodyPr wrap="square">
            <a:spAutoFit/>
          </a:bodyPr>
          <a:lstStyle/>
          <a:p>
            <a:r>
              <a:rPr lang="en-US" sz="900" b="1" dirty="0">
                <a:latin typeface="Adobe Garamond Pro" pitchFamily="18" charset="0"/>
              </a:rPr>
              <a:t>Induction Program</a:t>
            </a:r>
            <a:r>
              <a:rPr lang="en-US" sz="900" b="1" baseline="0" dirty="0">
                <a:latin typeface="Adobe Garamond Pro" pitchFamily="18" charset="0"/>
              </a:rPr>
              <a:t> - 2019</a:t>
            </a:r>
            <a:endParaRPr lang="en-US" sz="900" b="1" dirty="0">
              <a:latin typeface="Adobe Garamond Pro" pitchFamily="18" charset="0"/>
            </a:endParaRPr>
          </a:p>
        </p:txBody>
      </p:sp>
      <p:pic>
        <p:nvPicPr>
          <p:cNvPr id="15" name="Picture 7"/>
          <p:cNvPicPr>
            <a:picLocks noChangeAspect="1" noChangeArrowheads="1"/>
          </p:cNvPicPr>
          <p:nvPr userDrawn="1"/>
        </p:nvPicPr>
        <p:blipFill>
          <a:blip r:embed="rId2" cstate="print"/>
          <a:srcRect/>
          <a:stretch>
            <a:fillRect/>
          </a:stretch>
        </p:blipFill>
        <p:spPr bwMode="auto">
          <a:xfrm>
            <a:off x="8743950" y="0"/>
            <a:ext cx="400050" cy="457200"/>
          </a:xfrm>
          <a:prstGeom prst="rect">
            <a:avLst/>
          </a:prstGeom>
          <a:noFill/>
          <a:ln w="9525">
            <a:noFill/>
            <a:miter lim="800000"/>
            <a:headEnd/>
            <a:tailEnd/>
          </a:ln>
        </p:spPr>
      </p:pic>
    </p:spTree>
    <p:extLst>
      <p:ext uri="{BB962C8B-B14F-4D97-AF65-F5344CB8AC3E}">
        <p14:creationId xmlns:p14="http://schemas.microsoft.com/office/powerpoint/2010/main" val="266198747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380999"/>
          </a:xfrm>
          <a:prstGeom prst="rect">
            <a:avLst/>
          </a:prstGeom>
        </p:spPr>
        <p:txBody>
          <a:bodyPr/>
          <a:lstStyle/>
          <a:p>
            <a:r>
              <a:rPr lang="en-US" dirty="0"/>
              <a:t>Click to edit Master title style</a:t>
            </a:r>
          </a:p>
        </p:txBody>
      </p:sp>
      <p:sp>
        <p:nvSpPr>
          <p:cNvPr id="8" name="Text Placeholder 7"/>
          <p:cNvSpPr>
            <a:spLocks noGrp="1"/>
          </p:cNvSpPr>
          <p:nvPr>
            <p:ph type="body" sz="quarter" idx="13"/>
          </p:nvPr>
        </p:nvSpPr>
        <p:spPr>
          <a:xfrm>
            <a:off x="0" y="609600"/>
            <a:ext cx="9144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626367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ChangeArrowheads="1"/>
          </p:cNvSpPr>
          <p:nvPr/>
        </p:nvSpPr>
        <p:spPr bwMode="auto">
          <a:xfrm>
            <a:off x="0" y="0"/>
            <a:ext cx="9144000" cy="500063"/>
          </a:xfrm>
          <a:prstGeom prst="rect">
            <a:avLst/>
          </a:prstGeom>
          <a:solidFill>
            <a:srgbClr val="4B0082"/>
          </a:solidFill>
          <a:ln w="25400" algn="ctr">
            <a:noFill/>
            <a:miter lim="800000"/>
            <a:headEnd/>
            <a:tailEnd/>
          </a:ln>
        </p:spPr>
        <p:txBody>
          <a:bodyPr anchor="ctr"/>
          <a:lstStyle/>
          <a:p>
            <a:pPr algn="ctr" eaLnBrk="1" hangingPunct="1">
              <a:defRPr/>
            </a:pPr>
            <a:endParaRPr lang="en-US">
              <a:solidFill>
                <a:srgbClr val="FFFFFF"/>
              </a:solidFill>
              <a:latin typeface="Calibri" pitchFamily="34" charset="0"/>
            </a:endParaRPr>
          </a:p>
        </p:txBody>
      </p:sp>
      <p:sp>
        <p:nvSpPr>
          <p:cNvPr id="1027" name="Rectangle 27"/>
          <p:cNvSpPr>
            <a:spLocks noChangeArrowheads="1"/>
          </p:cNvSpPr>
          <p:nvPr/>
        </p:nvSpPr>
        <p:spPr bwMode="auto">
          <a:xfrm flipV="1">
            <a:off x="0" y="6572250"/>
            <a:ext cx="9144000" cy="304800"/>
          </a:xfrm>
          <a:prstGeom prst="rect">
            <a:avLst/>
          </a:prstGeom>
          <a:solidFill>
            <a:srgbClr val="BEBEBE"/>
          </a:solidFill>
          <a:ln w="25400" algn="ctr">
            <a:noFill/>
            <a:miter lim="800000"/>
            <a:headEnd/>
            <a:tailEnd/>
          </a:ln>
        </p:spPr>
        <p:txBody>
          <a:bodyPr rot="10800000" anchor="ctr"/>
          <a:lstStyle/>
          <a:p>
            <a:pPr algn="ctr" eaLnBrk="1" hangingPunct="1">
              <a:defRPr/>
            </a:pPr>
            <a:endParaRPr lang="en-US">
              <a:solidFill>
                <a:srgbClr val="FFFFFF"/>
              </a:solidFill>
              <a:latin typeface="Calibri" pitchFamily="34" charset="0"/>
            </a:endParaRPr>
          </a:p>
        </p:txBody>
      </p:sp>
      <p:sp>
        <p:nvSpPr>
          <p:cNvPr id="1043" name="Slide Number Placeholder 5"/>
          <p:cNvSpPr txBox="1">
            <a:spLocks/>
          </p:cNvSpPr>
          <p:nvPr/>
        </p:nvSpPr>
        <p:spPr bwMode="auto">
          <a:xfrm>
            <a:off x="8715375" y="6572250"/>
            <a:ext cx="428625" cy="293688"/>
          </a:xfrm>
          <a:prstGeom prst="rect">
            <a:avLst/>
          </a:prstGeom>
          <a:noFill/>
          <a:ln w="9525">
            <a:noFill/>
            <a:miter lim="800000"/>
            <a:headEnd/>
            <a:tailEnd/>
          </a:ln>
        </p:spPr>
        <p:txBody>
          <a:bodyPr anchor="ctr"/>
          <a:lstStyle/>
          <a:p>
            <a:pPr algn="r" eaLnBrk="1" hangingPunct="1">
              <a:defRPr/>
            </a:pPr>
            <a:fld id="{B83AB90F-1945-44A5-9B03-A8D60D4C6580}" type="slidenum">
              <a:rPr lang="en-US" altLang="en-US" sz="800"/>
              <a:pPr algn="r" eaLnBrk="1" hangingPunct="1">
                <a:defRPr/>
              </a:pPr>
              <a:t>‹#›</a:t>
            </a:fld>
            <a:endParaRPr lang="en-US" altLang="en-US" sz="80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7" r:id="rId5"/>
    <p:sldLayoutId id="2147483680" r:id="rId6"/>
    <p:sldLayoutId id="2147483681" r:id="rId7"/>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4.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1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4.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hyperlink" Target="http://www.fdp-si.aicte-india.org/" TargetMode="Externa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4.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882775"/>
            <a:ext cx="7772400" cy="1470025"/>
          </a:xfrm>
        </p:spPr>
        <p:txBody>
          <a:bodyPr>
            <a:normAutofit fontScale="90000"/>
          </a:bodyPr>
          <a:lstStyle/>
          <a:p>
            <a:r>
              <a:rPr lang="en-CA" sz="6600" dirty="0"/>
              <a:t>Student Induction Program</a:t>
            </a:r>
            <a:br>
              <a:rPr lang="en-CA" sz="6600" dirty="0"/>
            </a:br>
            <a:r>
              <a:rPr lang="en-CA" sz="6600" dirty="0"/>
              <a:t>(and this FDP)</a:t>
            </a:r>
            <a:endParaRPr lang="en-US" sz="6600" dirty="0"/>
          </a:p>
        </p:txBody>
      </p:sp>
      <p:sp>
        <p:nvSpPr>
          <p:cNvPr id="5" name="Title 1"/>
          <p:cNvSpPr txBox="1">
            <a:spLocks/>
          </p:cNvSpPr>
          <p:nvPr/>
        </p:nvSpPr>
        <p:spPr>
          <a:xfrm>
            <a:off x="685800" y="3810000"/>
            <a:ext cx="7772400" cy="22098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24000"/>
              </a:lnSpc>
              <a:spcBef>
                <a:spcPct val="0"/>
              </a:spcBef>
              <a:spcAft>
                <a:spcPts val="0"/>
              </a:spcAft>
              <a:buClrTx/>
              <a:buSzTx/>
              <a:buFontTx/>
              <a:buNone/>
              <a:tabLst/>
              <a:defRPr/>
            </a:pPr>
            <a:endParaRPr lang="en-US" sz="2000" dirty="0"/>
          </a:p>
        </p:txBody>
      </p:sp>
      <p:sp>
        <p:nvSpPr>
          <p:cNvPr id="6" name="Subtitle 5"/>
          <p:cNvSpPr>
            <a:spLocks noGrp="1"/>
          </p:cNvSpPr>
          <p:nvPr>
            <p:ph type="subTitle" idx="1"/>
          </p:nvPr>
        </p:nvSpPr>
        <p:spPr>
          <a:xfrm>
            <a:off x="1371600" y="4876800"/>
            <a:ext cx="6400800" cy="1752600"/>
          </a:xfrm>
        </p:spPr>
        <p:txBody>
          <a:bodyPr>
            <a:normAutofit/>
          </a:bodyPr>
          <a:lstStyle/>
          <a:p>
            <a:pPr lvl="0">
              <a:lnSpc>
                <a:spcPct val="124000"/>
              </a:lnSpc>
              <a:spcBef>
                <a:spcPct val="0"/>
              </a:spcBef>
              <a:defRPr/>
            </a:pPr>
            <a:r>
              <a:rPr lang="en-CA" sz="2400" dirty="0"/>
              <a:t>Model Curriculum for Undergraduate Degree Courses in Engineering and Technology</a:t>
            </a:r>
          </a:p>
          <a:p>
            <a:pPr lvl="0">
              <a:lnSpc>
                <a:spcPct val="124000"/>
              </a:lnSpc>
              <a:spcBef>
                <a:spcPct val="0"/>
              </a:spcBef>
              <a:defRPr/>
            </a:pPr>
            <a:r>
              <a:rPr lang="en-CA" sz="2400" dirty="0"/>
              <a:t>January 2018</a:t>
            </a:r>
            <a:endParaRPr lang="en-US" sz="2400" dirty="0"/>
          </a:p>
          <a:p>
            <a:endParaRPr lang="en-CA" sz="2400"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Proficiency Modules</a:t>
            </a:r>
            <a:endParaRPr lang="en-CA" dirty="0"/>
          </a:p>
        </p:txBody>
      </p:sp>
      <p:sp>
        <p:nvSpPr>
          <p:cNvPr id="3" name="Text Placeholder 2"/>
          <p:cNvSpPr>
            <a:spLocks noGrp="1"/>
          </p:cNvSpPr>
          <p:nvPr>
            <p:ph type="body" sz="quarter" idx="13"/>
          </p:nvPr>
        </p:nvSpPr>
        <p:spPr/>
        <p:txBody>
          <a:bodyPr/>
          <a:lstStyle/>
          <a:p>
            <a:pPr algn="just"/>
            <a:endParaRPr lang="en-CA" dirty="0"/>
          </a:p>
        </p:txBody>
      </p:sp>
      <p:pic>
        <p:nvPicPr>
          <p:cNvPr id="1026" name="Picture 2" descr="Image result for images of mathematics science engineering technology">
            <a:extLst>
              <a:ext uri="{FF2B5EF4-FFF2-40B4-BE49-F238E27FC236}">
                <a16:creationId xmlns:a16="http://schemas.microsoft.com/office/drawing/2014/main" id="{5E0D8339-D74B-4D82-84B5-3CBDBA52F4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429000"/>
            <a:ext cx="25146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images of english">
            <a:extLst>
              <a:ext uri="{FF2B5EF4-FFF2-40B4-BE49-F238E27FC236}">
                <a16:creationId xmlns:a16="http://schemas.microsoft.com/office/drawing/2014/main" id="{77DE8F27-4E8B-4EB9-8B48-7EFDA4CE19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7475" y="3448050"/>
            <a:ext cx="2447925" cy="18669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mathematics images">
            <a:extLst>
              <a:ext uri="{FF2B5EF4-FFF2-40B4-BE49-F238E27FC236}">
                <a16:creationId xmlns:a16="http://schemas.microsoft.com/office/drawing/2014/main" id="{D76B884B-0ED3-4609-BD80-512AB5EF8C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2125" y="3429000"/>
            <a:ext cx="2524125" cy="18097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computer programming images">
            <a:extLst>
              <a:ext uri="{FF2B5EF4-FFF2-40B4-BE49-F238E27FC236}">
                <a16:creationId xmlns:a16="http://schemas.microsoft.com/office/drawing/2014/main" id="{542A2A11-138E-4353-8490-A30CE5A43B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5105400"/>
            <a:ext cx="3276600" cy="13906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19D9D72-8FD3-4C51-BC2D-87D72669D4D5}"/>
              </a:ext>
            </a:extLst>
          </p:cNvPr>
          <p:cNvSpPr/>
          <p:nvPr/>
        </p:nvSpPr>
        <p:spPr>
          <a:xfrm>
            <a:off x="6229350" y="5105400"/>
            <a:ext cx="230505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EE33396-A5BC-4A2D-9D88-B6BDBC2BEAB2}"/>
              </a:ext>
            </a:extLst>
          </p:cNvPr>
          <p:cNvSpPr/>
          <p:nvPr/>
        </p:nvSpPr>
        <p:spPr>
          <a:xfrm>
            <a:off x="304799" y="3409950"/>
            <a:ext cx="2514599"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A5A9408-4CE7-423C-8C75-DDB6A8468A19}"/>
              </a:ext>
            </a:extLst>
          </p:cNvPr>
          <p:cNvSpPr/>
          <p:nvPr/>
        </p:nvSpPr>
        <p:spPr>
          <a:xfrm>
            <a:off x="-9524" y="3581400"/>
            <a:ext cx="380999" cy="2381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6 Lectures by Eminent People</a:t>
            </a:r>
            <a:endParaRPr lang="en-CA" dirty="0"/>
          </a:p>
        </p:txBody>
      </p:sp>
      <p:sp>
        <p:nvSpPr>
          <p:cNvPr id="3" name="Text Placeholder 2"/>
          <p:cNvSpPr>
            <a:spLocks noGrp="1"/>
          </p:cNvSpPr>
          <p:nvPr>
            <p:ph type="body" sz="quarter" idx="13"/>
          </p:nvPr>
        </p:nvSpPr>
        <p:spPr/>
        <p:txBody>
          <a:bodyPr/>
          <a:lstStyle/>
          <a:p>
            <a:pPr algn="just"/>
            <a:endParaRPr lang="en-CA" dirty="0"/>
          </a:p>
        </p:txBody>
      </p:sp>
      <p:pic>
        <p:nvPicPr>
          <p:cNvPr id="1026" name="Picture 2" descr="Image result for pencil sketch collage famous indians">
            <a:extLst>
              <a:ext uri="{FF2B5EF4-FFF2-40B4-BE49-F238E27FC236}">
                <a16:creationId xmlns:a16="http://schemas.microsoft.com/office/drawing/2014/main" id="{38E00BA7-4D50-4685-86A4-109680C7F7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8000"/>
            <a:ext cx="6781800" cy="4775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encil sketch collage famous indians">
            <a:extLst>
              <a:ext uri="{FF2B5EF4-FFF2-40B4-BE49-F238E27FC236}">
                <a16:creationId xmlns:a16="http://schemas.microsoft.com/office/drawing/2014/main" id="{66855473-FE50-43D3-B325-5C9CD27E7C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1447800"/>
            <a:ext cx="2771775" cy="1647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Image result for ananthapuram village people">
            <a:extLst>
              <a:ext uri="{FF2B5EF4-FFF2-40B4-BE49-F238E27FC236}">
                <a16:creationId xmlns:a16="http://schemas.microsoft.com/office/drawing/2014/main" id="{717CF9BF-3004-4424-86A6-78F207C70A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735262"/>
            <a:ext cx="3251055" cy="18205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IN" dirty="0"/>
              <a:t>7 Visits to Local Areas</a:t>
            </a:r>
            <a:endParaRPr lang="en-CA" dirty="0"/>
          </a:p>
        </p:txBody>
      </p:sp>
      <p:sp>
        <p:nvSpPr>
          <p:cNvPr id="3" name="Text Placeholder 2"/>
          <p:cNvSpPr>
            <a:spLocks noGrp="1"/>
          </p:cNvSpPr>
          <p:nvPr>
            <p:ph type="body" sz="quarter" idx="13"/>
          </p:nvPr>
        </p:nvSpPr>
        <p:spPr/>
        <p:txBody>
          <a:bodyPr/>
          <a:lstStyle/>
          <a:p>
            <a:pPr algn="just"/>
            <a:endParaRPr lang="en-CA" dirty="0"/>
          </a:p>
        </p:txBody>
      </p:sp>
      <p:pic>
        <p:nvPicPr>
          <p:cNvPr id="1030" name="Picture 6" descr="Image result for ananthapuram sights">
            <a:extLst>
              <a:ext uri="{FF2B5EF4-FFF2-40B4-BE49-F238E27FC236}">
                <a16:creationId xmlns:a16="http://schemas.microsoft.com/office/drawing/2014/main" id="{8F61C117-06E3-4D22-BBAE-7115319AC2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2518986"/>
            <a:ext cx="2514600" cy="188352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ananthapuram industry">
            <a:extLst>
              <a:ext uri="{FF2B5EF4-FFF2-40B4-BE49-F238E27FC236}">
                <a16:creationId xmlns:a16="http://schemas.microsoft.com/office/drawing/2014/main" id="{4826417D-48D3-424E-A142-E204A66F45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57" y="4735263"/>
            <a:ext cx="2817634" cy="183450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ananthapuram industry">
            <a:extLst>
              <a:ext uri="{FF2B5EF4-FFF2-40B4-BE49-F238E27FC236}">
                <a16:creationId xmlns:a16="http://schemas.microsoft.com/office/drawing/2014/main" id="{2B9CFD0B-9627-4D66-AE46-AFEBFBA5A5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2241" y="4721916"/>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ananthapuram industry">
            <a:extLst>
              <a:ext uri="{FF2B5EF4-FFF2-40B4-BE49-F238E27FC236}">
                <a16:creationId xmlns:a16="http://schemas.microsoft.com/office/drawing/2014/main" id="{E105E06E-AD27-46E6-8D1C-6097CA20AD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3978" y="4723119"/>
            <a:ext cx="2612622" cy="183273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ananthapuram village people">
            <a:extLst>
              <a:ext uri="{FF2B5EF4-FFF2-40B4-BE49-F238E27FC236}">
                <a16:creationId xmlns:a16="http://schemas.microsoft.com/office/drawing/2014/main" id="{E5698DEE-FAF6-4869-89BE-6A14E566BDA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2175" y="2500313"/>
            <a:ext cx="2409825" cy="18954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ananthapuram factory">
            <a:extLst>
              <a:ext uri="{FF2B5EF4-FFF2-40B4-BE49-F238E27FC236}">
                <a16:creationId xmlns:a16="http://schemas.microsoft.com/office/drawing/2014/main" id="{91F828EB-97EE-408D-BC14-1F02903F7DD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1999" y="2518986"/>
            <a:ext cx="5106005" cy="18768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2B3B8A-4B38-47D6-A89B-25A98900F4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2395391"/>
            <a:ext cx="6231170" cy="4157809"/>
          </a:xfrm>
          <a:prstGeom prst="rect">
            <a:avLst/>
          </a:prstGeom>
        </p:spPr>
      </p:pic>
      <p:sp>
        <p:nvSpPr>
          <p:cNvPr id="2" name="Title 1"/>
          <p:cNvSpPr>
            <a:spLocks noGrp="1"/>
          </p:cNvSpPr>
          <p:nvPr>
            <p:ph type="title"/>
          </p:nvPr>
        </p:nvSpPr>
        <p:spPr/>
        <p:txBody>
          <a:bodyPr/>
          <a:lstStyle/>
          <a:p>
            <a:r>
              <a:rPr lang="en-IN" dirty="0"/>
              <a:t>8 Familiarisation to Institution, Department/Branch</a:t>
            </a:r>
            <a:endParaRPr lang="en-CA" dirty="0"/>
          </a:p>
        </p:txBody>
      </p:sp>
      <p:sp>
        <p:nvSpPr>
          <p:cNvPr id="3" name="Text Placeholder 2"/>
          <p:cNvSpPr>
            <a:spLocks noGrp="1"/>
          </p:cNvSpPr>
          <p:nvPr>
            <p:ph type="body" sz="quarter" idx="13"/>
          </p:nvPr>
        </p:nvSpPr>
        <p:spPr/>
        <p:txBody>
          <a:bodyPr/>
          <a:lstStyle/>
          <a:p>
            <a:pPr algn="just"/>
            <a:endParaRPr lang="en-CA" dirty="0"/>
          </a:p>
        </p:txBody>
      </p:sp>
      <p:pic>
        <p:nvPicPr>
          <p:cNvPr id="4098" name="Picture 2" descr="Image result for Indian academic laboratory collage">
            <a:extLst>
              <a:ext uri="{FF2B5EF4-FFF2-40B4-BE49-F238E27FC236}">
                <a16:creationId xmlns:a16="http://schemas.microsoft.com/office/drawing/2014/main" id="{0D629A99-23F8-4E55-B4E7-A8E459AA11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395391"/>
            <a:ext cx="4572000" cy="256032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Indian academic laboratory collage">
            <a:extLst>
              <a:ext uri="{FF2B5EF4-FFF2-40B4-BE49-F238E27FC236}">
                <a16:creationId xmlns:a16="http://schemas.microsoft.com/office/drawing/2014/main" id="{EFDC707F-44E1-4901-BA47-8928C27E57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3370" y="4499570"/>
            <a:ext cx="4360630" cy="20536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616C4-95B4-4AEA-9BF3-0FE5E9F68BA0}"/>
              </a:ext>
            </a:extLst>
          </p:cNvPr>
          <p:cNvSpPr>
            <a:spLocks noGrp="1"/>
          </p:cNvSpPr>
          <p:nvPr>
            <p:ph type="title"/>
          </p:nvPr>
        </p:nvSpPr>
        <p:spPr/>
        <p:txBody>
          <a:bodyPr/>
          <a:lstStyle/>
          <a:p>
            <a:r>
              <a:rPr lang="en-IN" dirty="0"/>
              <a:t>Extra-Curricular Activities in College</a:t>
            </a:r>
            <a:endParaRPr lang="en-US" dirty="0"/>
          </a:p>
        </p:txBody>
      </p:sp>
      <p:sp>
        <p:nvSpPr>
          <p:cNvPr id="3" name="Text Placeholder 2">
            <a:extLst>
              <a:ext uri="{FF2B5EF4-FFF2-40B4-BE49-F238E27FC236}">
                <a16:creationId xmlns:a16="http://schemas.microsoft.com/office/drawing/2014/main" id="{13ADA35F-81E2-42F5-BA72-94AE6B56A73A}"/>
              </a:ext>
            </a:extLst>
          </p:cNvPr>
          <p:cNvSpPr>
            <a:spLocks noGrp="1"/>
          </p:cNvSpPr>
          <p:nvPr>
            <p:ph type="body" sz="quarter" idx="13"/>
          </p:nvPr>
        </p:nvSpPr>
        <p:spPr/>
        <p:txBody>
          <a:bodyPr/>
          <a:lstStyle/>
          <a:p>
            <a:pPr marL="0" indent="0">
              <a:buNone/>
            </a:pPr>
            <a:r>
              <a:rPr lang="en-IN" dirty="0"/>
              <a:t>Shiksha </a:t>
            </a:r>
            <a:r>
              <a:rPr lang="en-IN" dirty="0" err="1"/>
              <a:t>Sopan</a:t>
            </a:r>
            <a:endParaRPr lang="en-IN" dirty="0"/>
          </a:p>
          <a:p>
            <a:pPr marL="0" indent="0">
              <a:buNone/>
            </a:pPr>
            <a:r>
              <a:rPr lang="en-IN" dirty="0"/>
              <a:t>NSS</a:t>
            </a:r>
          </a:p>
          <a:p>
            <a:pPr marL="0" indent="0">
              <a:buNone/>
            </a:pPr>
            <a:r>
              <a:rPr lang="en-IN" dirty="0"/>
              <a:t>Various Clubs…</a:t>
            </a:r>
            <a:endParaRPr lang="en-US" dirty="0"/>
          </a:p>
        </p:txBody>
      </p:sp>
    </p:spTree>
    <p:extLst>
      <p:ext uri="{BB962C8B-B14F-4D97-AF65-F5344CB8AC3E}">
        <p14:creationId xmlns:p14="http://schemas.microsoft.com/office/powerpoint/2010/main" val="3686492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446AE-B450-4FAF-A0BE-28A174ADB634}"/>
              </a:ext>
            </a:extLst>
          </p:cNvPr>
          <p:cNvSpPr>
            <a:spLocks noGrp="1"/>
          </p:cNvSpPr>
          <p:nvPr>
            <p:ph type="title"/>
          </p:nvPr>
        </p:nvSpPr>
        <p:spPr/>
        <p:txBody>
          <a:bodyPr/>
          <a:lstStyle/>
          <a:p>
            <a:r>
              <a:rPr lang="en-IN" dirty="0"/>
              <a:t>Resources for SIP UHV-I Facilitators</a:t>
            </a:r>
            <a:endParaRPr lang="en-US" dirty="0"/>
          </a:p>
        </p:txBody>
      </p:sp>
      <p:sp>
        <p:nvSpPr>
          <p:cNvPr id="3" name="Text Placeholder 2">
            <a:extLst>
              <a:ext uri="{FF2B5EF4-FFF2-40B4-BE49-F238E27FC236}">
                <a16:creationId xmlns:a16="http://schemas.microsoft.com/office/drawing/2014/main" id="{805F8C5D-D666-497B-93DE-53BA2A076542}"/>
              </a:ext>
            </a:extLst>
          </p:cNvPr>
          <p:cNvSpPr>
            <a:spLocks noGrp="1"/>
          </p:cNvSpPr>
          <p:nvPr>
            <p:ph type="body" sz="quarter" idx="13"/>
          </p:nvPr>
        </p:nvSpPr>
        <p:spPr/>
        <p:txBody>
          <a:bodyPr>
            <a:normAutofit/>
          </a:bodyPr>
          <a:lstStyle/>
          <a:p>
            <a:pPr marL="0" indent="0">
              <a:buNone/>
            </a:pPr>
            <a:r>
              <a:rPr lang="en-IN" dirty="0"/>
              <a:t>AICTE Web Portal for Student Induction Program</a:t>
            </a:r>
          </a:p>
          <a:p>
            <a:pPr marL="0" indent="0">
              <a:buNone/>
            </a:pPr>
            <a:r>
              <a:rPr lang="en-IN" dirty="0"/>
              <a:t> </a:t>
            </a:r>
            <a:r>
              <a:rPr lang="en-US" dirty="0">
                <a:hlinkClick r:id="rId2"/>
              </a:rPr>
              <a:t>http://www.fdp-si.aicte-india.org/</a:t>
            </a:r>
            <a:endParaRPr lang="en-US" dirty="0"/>
          </a:p>
          <a:p>
            <a:pPr marL="0" indent="0">
              <a:buNone/>
            </a:pPr>
            <a:endParaRPr lang="en-IN" dirty="0"/>
          </a:p>
          <a:p>
            <a:pPr marL="0" indent="0">
              <a:buNone/>
            </a:pPr>
            <a:r>
              <a:rPr lang="en-IN" dirty="0"/>
              <a:t>Preparatory FDPs:</a:t>
            </a:r>
          </a:p>
          <a:p>
            <a:pPr marL="228600" lvl="1" indent="0">
              <a:buNone/>
            </a:pPr>
            <a:r>
              <a:rPr lang="en-IN" dirty="0"/>
              <a:t>3-day FDP-SI</a:t>
            </a:r>
          </a:p>
          <a:p>
            <a:pPr marL="228600" lvl="1" indent="0">
              <a:buNone/>
            </a:pPr>
            <a:r>
              <a:rPr lang="en-IN" dirty="0"/>
              <a:t>7/8-day FDP-SI</a:t>
            </a:r>
          </a:p>
          <a:p>
            <a:pPr marL="0" indent="0">
              <a:buNone/>
            </a:pPr>
            <a:endParaRPr lang="en-IN" dirty="0"/>
          </a:p>
          <a:p>
            <a:pPr marL="0" indent="0">
              <a:buNone/>
            </a:pPr>
            <a:r>
              <a:rPr lang="en-IN" dirty="0"/>
              <a:t>Teaching Material:</a:t>
            </a:r>
          </a:p>
          <a:p>
            <a:pPr marL="228600" lvl="1" indent="0">
              <a:buNone/>
            </a:pPr>
            <a:r>
              <a:rPr lang="en-IN" dirty="0"/>
              <a:t>SIP Detailed Manual</a:t>
            </a:r>
          </a:p>
          <a:p>
            <a:pPr marL="228600" lvl="1" indent="0">
              <a:buNone/>
            </a:pPr>
            <a:r>
              <a:rPr lang="en-IN" dirty="0"/>
              <a:t>Mentor’s Manual for UHV-I</a:t>
            </a:r>
          </a:p>
          <a:p>
            <a:pPr marL="228600" lvl="1" indent="0">
              <a:buNone/>
            </a:pPr>
            <a:r>
              <a:rPr lang="en-IN" dirty="0"/>
              <a:t>Videos</a:t>
            </a:r>
          </a:p>
          <a:p>
            <a:pPr marL="0" indent="0">
              <a:buNone/>
            </a:pPr>
            <a:endParaRPr lang="en-IN" dirty="0"/>
          </a:p>
          <a:p>
            <a:pPr marL="0" indent="0">
              <a:buNone/>
            </a:pPr>
            <a:r>
              <a:rPr lang="en-IN" dirty="0"/>
              <a:t>Handouts:</a:t>
            </a:r>
          </a:p>
          <a:p>
            <a:pPr marL="228600" lvl="1" indent="0">
              <a:buNone/>
            </a:pPr>
            <a:r>
              <a:rPr lang="en-IN" dirty="0"/>
              <a:t>Instructions to Participants (post FDP)</a:t>
            </a:r>
          </a:p>
        </p:txBody>
      </p:sp>
    </p:spTree>
    <p:extLst>
      <p:ext uri="{BB962C8B-B14F-4D97-AF65-F5344CB8AC3E}">
        <p14:creationId xmlns:p14="http://schemas.microsoft.com/office/powerpoint/2010/main" val="111853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Text Placeholder 2"/>
          <p:cNvSpPr>
            <a:spLocks noGrp="1"/>
          </p:cNvSpPr>
          <p:nvPr>
            <p:ph type="body" sz="quarter" idx="13"/>
          </p:nvPr>
        </p:nvSpPr>
        <p:spPr>
          <a:xfrm>
            <a:off x="1600200" y="2667000"/>
            <a:ext cx="5867400" cy="1981200"/>
          </a:xfrm>
        </p:spPr>
        <p:txBody>
          <a:bodyPr>
            <a:normAutofit fontScale="92500"/>
          </a:bodyPr>
          <a:lstStyle/>
          <a:p>
            <a:pPr algn="ctr">
              <a:buNone/>
            </a:pPr>
            <a:r>
              <a:rPr lang="en-CA" sz="9600" dirty="0"/>
              <a:t>Thank You</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38D3A-E60A-42F5-992F-7E7330A27EFF}"/>
              </a:ext>
            </a:extLst>
          </p:cNvPr>
          <p:cNvSpPr>
            <a:spLocks noGrp="1"/>
          </p:cNvSpPr>
          <p:nvPr>
            <p:ph type="title"/>
          </p:nvPr>
        </p:nvSpPr>
        <p:spPr/>
        <p:txBody>
          <a:bodyPr/>
          <a:lstStyle/>
          <a:p>
            <a:r>
              <a:rPr lang="en-IN" dirty="0"/>
              <a:t>Background</a:t>
            </a:r>
            <a:endParaRPr lang="en-US" dirty="0"/>
          </a:p>
        </p:txBody>
      </p:sp>
      <p:sp>
        <p:nvSpPr>
          <p:cNvPr id="3" name="Text Placeholder 2">
            <a:extLst>
              <a:ext uri="{FF2B5EF4-FFF2-40B4-BE49-F238E27FC236}">
                <a16:creationId xmlns:a16="http://schemas.microsoft.com/office/drawing/2014/main" id="{9B5676D6-F92C-4CEC-A6EE-5A90403A74E7}"/>
              </a:ext>
            </a:extLst>
          </p:cNvPr>
          <p:cNvSpPr>
            <a:spLocks noGrp="1"/>
          </p:cNvSpPr>
          <p:nvPr>
            <p:ph type="body" sz="quarter" idx="13"/>
          </p:nvPr>
        </p:nvSpPr>
        <p:spPr/>
        <p:txBody>
          <a:bodyPr>
            <a:normAutofit lnSpcReduction="10000"/>
          </a:bodyPr>
          <a:lstStyle/>
          <a:p>
            <a:pPr marL="0" indent="0" algn="just">
              <a:buNone/>
            </a:pPr>
            <a:r>
              <a:rPr lang="en-IN" dirty="0"/>
              <a:t>In its 49th meeting of the Council held on 14th March 2017, approved a package of measures for further improving the quality of technical education in the country.</a:t>
            </a:r>
          </a:p>
          <a:p>
            <a:pPr marL="0" indent="0" algn="just">
              <a:buNone/>
            </a:pPr>
            <a:r>
              <a:rPr lang="en-IN" dirty="0"/>
              <a:t>This is articulated in the AICTE Model Curriculum.</a:t>
            </a:r>
          </a:p>
          <a:p>
            <a:pPr marL="0" indent="0" algn="just">
              <a:buNone/>
            </a:pPr>
            <a:r>
              <a:rPr lang="en-IN" dirty="0"/>
              <a:t>The 3-week Student Induction Program (SIP) is one of the mandatory programs.</a:t>
            </a:r>
          </a:p>
          <a:p>
            <a:pPr marL="0" indent="0" algn="just">
              <a:buNone/>
            </a:pPr>
            <a:r>
              <a:rPr lang="en-IN" dirty="0"/>
              <a:t>AICTE formed a National Coordination Committee for SIP (NCC-IP) to prepare teachers in the ratio of 1:20 (1 teacher per 20 students). Teachers from every teaching department are expected.</a:t>
            </a:r>
          </a:p>
          <a:p>
            <a:pPr marL="0" indent="0">
              <a:buNone/>
            </a:pPr>
            <a:endParaRPr lang="en-IN" dirty="0"/>
          </a:p>
          <a:p>
            <a:pPr marL="0" indent="0" algn="ctr">
              <a:buNone/>
            </a:pPr>
            <a:r>
              <a:rPr lang="en-IN" b="1" dirty="0">
                <a:solidFill>
                  <a:srgbClr val="FF0000"/>
                </a:solidFill>
              </a:rPr>
              <a:t>This FDP is organised by the NCC-IP </a:t>
            </a:r>
          </a:p>
          <a:p>
            <a:pPr marL="0" indent="0" algn="ctr">
              <a:buNone/>
            </a:pPr>
            <a:r>
              <a:rPr lang="en-IN" b="1" dirty="0">
                <a:solidFill>
                  <a:srgbClr val="FF0000"/>
                </a:solidFill>
              </a:rPr>
              <a:t>for the preparation of facilitators and mentors </a:t>
            </a:r>
          </a:p>
          <a:p>
            <a:pPr marL="0" indent="0" algn="ctr">
              <a:buNone/>
            </a:pPr>
            <a:r>
              <a:rPr lang="en-IN" b="1" dirty="0">
                <a:solidFill>
                  <a:srgbClr val="FF0000"/>
                </a:solidFill>
              </a:rPr>
              <a:t>of the UHV-I module of SIP.</a:t>
            </a:r>
          </a:p>
          <a:p>
            <a:pPr marL="0" indent="0">
              <a:buNone/>
            </a:pPr>
            <a:endParaRPr lang="en-IN" dirty="0"/>
          </a:p>
          <a:p>
            <a:pPr marL="0" indent="0" algn="just">
              <a:buNone/>
            </a:pPr>
            <a:r>
              <a:rPr lang="en-IN" dirty="0"/>
              <a:t>There are other FDPs for the other modules of SIP</a:t>
            </a:r>
          </a:p>
          <a:p>
            <a:pPr marL="0" indent="0" algn="just">
              <a:buNone/>
            </a:pPr>
            <a:r>
              <a:rPr lang="en-IN" dirty="0"/>
              <a:t>For details of SIP, please see video of Chairman NCC-IP</a:t>
            </a:r>
          </a:p>
        </p:txBody>
      </p:sp>
    </p:spTree>
    <p:extLst>
      <p:ext uri="{BB962C8B-B14F-4D97-AF65-F5344CB8AC3E}">
        <p14:creationId xmlns:p14="http://schemas.microsoft.com/office/powerpoint/2010/main" val="3075028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BED9E-6956-4A37-AA34-50B6CFB3524C}"/>
              </a:ext>
            </a:extLst>
          </p:cNvPr>
          <p:cNvSpPr>
            <a:spLocks noGrp="1"/>
          </p:cNvSpPr>
          <p:nvPr>
            <p:ph type="title"/>
          </p:nvPr>
        </p:nvSpPr>
        <p:spPr/>
        <p:txBody>
          <a:bodyPr/>
          <a:lstStyle/>
          <a:p>
            <a:r>
              <a:rPr lang="en-IN" dirty="0"/>
              <a:t>Purpose of this 3-Day FDP-SI</a:t>
            </a:r>
            <a:endParaRPr lang="en-US" dirty="0"/>
          </a:p>
        </p:txBody>
      </p:sp>
      <p:sp>
        <p:nvSpPr>
          <p:cNvPr id="3" name="Text Placeholder 2">
            <a:extLst>
              <a:ext uri="{FF2B5EF4-FFF2-40B4-BE49-F238E27FC236}">
                <a16:creationId xmlns:a16="http://schemas.microsoft.com/office/drawing/2014/main" id="{C751FB4F-9523-4F05-80CF-8AADA261F766}"/>
              </a:ext>
            </a:extLst>
          </p:cNvPr>
          <p:cNvSpPr>
            <a:spLocks noGrp="1"/>
          </p:cNvSpPr>
          <p:nvPr>
            <p:ph type="body" sz="quarter" idx="13"/>
          </p:nvPr>
        </p:nvSpPr>
        <p:spPr/>
        <p:txBody>
          <a:bodyPr>
            <a:normAutofit/>
          </a:bodyPr>
          <a:lstStyle/>
          <a:p>
            <a:pPr marL="0" indent="0">
              <a:buNone/>
            </a:pPr>
            <a:r>
              <a:rPr lang="en-US" dirty="0"/>
              <a:t>This 3-day FDP-SI is intended as the orientational input to for preparing you as a facilitator for the UHV-I module of the SIP.</a:t>
            </a:r>
          </a:p>
          <a:p>
            <a:pPr marL="0" indent="0">
              <a:buNone/>
            </a:pPr>
            <a:endParaRPr lang="en-US" dirty="0"/>
          </a:p>
          <a:p>
            <a:pPr marL="0" indent="0">
              <a:buNone/>
            </a:pPr>
            <a:r>
              <a:rPr lang="en-US" dirty="0"/>
              <a:t>The basic minimum preparation required to be a UHV-I facilitator is to:</a:t>
            </a:r>
          </a:p>
          <a:p>
            <a:pPr lvl="1"/>
            <a:r>
              <a:rPr lang="en-US" sz="2200" dirty="0"/>
              <a:t>Successfully complete the 7/8-day FDP-SI on UHV</a:t>
            </a:r>
          </a:p>
          <a:p>
            <a:pPr lvl="1"/>
            <a:r>
              <a:rPr lang="en-US" sz="2200" dirty="0"/>
              <a:t>Continue your self-study and the process of self-exploration</a:t>
            </a:r>
          </a:p>
          <a:p>
            <a:pPr marL="0" indent="0">
              <a:buNone/>
            </a:pPr>
            <a:endParaRPr lang="en-US" dirty="0"/>
          </a:p>
          <a:p>
            <a:pPr marL="0" indent="0">
              <a:buNone/>
            </a:pPr>
            <a:r>
              <a:rPr lang="en-US" dirty="0"/>
              <a:t>Please note that this FDP is not intended to prepare you as the coordinator of the SIP. However, it can be of immense value to SIP Coordinators as well, in terms of providing the underlying vision for human education for the development of the full potential of human being and a humane society, which is just and equitable.</a:t>
            </a:r>
          </a:p>
          <a:p>
            <a:pPr marL="0" indent="0">
              <a:buNone/>
            </a:pPr>
            <a:endParaRPr lang="en-US" dirty="0"/>
          </a:p>
          <a:p>
            <a:pPr marL="0" indent="0">
              <a:buNone/>
            </a:pPr>
            <a:r>
              <a:rPr lang="en-US" dirty="0"/>
              <a:t>The SIP is to be coordinated by the Dean Student Affairs or Dean Academic Affairs or some other suitable authority at your institution.</a:t>
            </a:r>
          </a:p>
        </p:txBody>
      </p:sp>
    </p:spTree>
    <p:extLst>
      <p:ext uri="{BB962C8B-B14F-4D97-AF65-F5344CB8AC3E}">
        <p14:creationId xmlns:p14="http://schemas.microsoft.com/office/powerpoint/2010/main" val="785549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a:extLst>
              <a:ext uri="{FF2B5EF4-FFF2-40B4-BE49-F238E27FC236}">
                <a16:creationId xmlns:a16="http://schemas.microsoft.com/office/drawing/2014/main" id="{EE232630-D0DD-4460-BCC5-67D2C301A729}"/>
              </a:ext>
            </a:extLst>
          </p:cNvPr>
          <p:cNvSpPr>
            <a:spLocks noGrp="1" noChangeArrowheads="1"/>
          </p:cNvSpPr>
          <p:nvPr>
            <p:ph type="title"/>
          </p:nvPr>
        </p:nvSpPr>
        <p:spPr bwMode="auto">
          <a:xfrm>
            <a:off x="0" y="76200"/>
            <a:ext cx="9144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dirty="0"/>
              <a:t>Students’ Induction Program – Goals</a:t>
            </a:r>
            <a:endParaRPr lang="en-US" altLang="en-US" dirty="0"/>
          </a:p>
        </p:txBody>
      </p:sp>
      <p:sp>
        <p:nvSpPr>
          <p:cNvPr id="4" name="Text Placeholder 3">
            <a:extLst>
              <a:ext uri="{FF2B5EF4-FFF2-40B4-BE49-F238E27FC236}">
                <a16:creationId xmlns:a16="http://schemas.microsoft.com/office/drawing/2014/main" id="{5ED93452-EEB2-4AB6-929C-E6207FB3209E}"/>
              </a:ext>
            </a:extLst>
          </p:cNvPr>
          <p:cNvSpPr>
            <a:spLocks noGrp="1"/>
          </p:cNvSpPr>
          <p:nvPr>
            <p:ph type="body" sz="quarter" idx="13"/>
          </p:nvPr>
        </p:nvSpPr>
        <p:spPr/>
        <p:txBody>
          <a:bodyPr>
            <a:normAutofit lnSpcReduction="10000"/>
          </a:bodyPr>
          <a:lstStyle/>
          <a:p>
            <a:pPr lvl="0"/>
            <a:r>
              <a:rPr lang="en-IN" dirty="0"/>
              <a:t>Becoming familiar with the ethos and culture of the institution 	 (based on institutional culture and practices)</a:t>
            </a:r>
            <a:endParaRPr lang="en-US" dirty="0"/>
          </a:p>
          <a:p>
            <a:pPr lvl="0"/>
            <a:endParaRPr lang="en-IN" dirty="0"/>
          </a:p>
          <a:p>
            <a:pPr lvl="0"/>
            <a:r>
              <a:rPr lang="en-IN" dirty="0"/>
              <a:t>Exposure to a holistic vision of life 					 (based on larger national and human good; or the well-being of all)</a:t>
            </a:r>
            <a:endParaRPr lang="en-US" dirty="0"/>
          </a:p>
          <a:p>
            <a:pPr lvl="0"/>
            <a:endParaRPr lang="en-IN" dirty="0"/>
          </a:p>
          <a:p>
            <a:pPr lvl="0"/>
            <a:r>
              <a:rPr lang="en-IN" dirty="0"/>
              <a:t>Learning a creative skill in arts to express the larger vision of life  (learn one art form like painting or music)</a:t>
            </a:r>
            <a:endParaRPr lang="en-US" dirty="0"/>
          </a:p>
          <a:p>
            <a:pPr lvl="0"/>
            <a:endParaRPr lang="en-US" dirty="0"/>
          </a:p>
          <a:p>
            <a:pPr lvl="0"/>
            <a:r>
              <a:rPr lang="en-US" dirty="0"/>
              <a:t>Healthy lifestyle and ethical professional discipline 		           (e.g. g</a:t>
            </a:r>
            <a:r>
              <a:rPr lang="en-IN" dirty="0"/>
              <a:t>etting up early, sleeping on time, contributing to the subject of study)</a:t>
            </a:r>
            <a:endParaRPr lang="en-US" dirty="0"/>
          </a:p>
          <a:p>
            <a:pPr lvl="0"/>
            <a:endParaRPr lang="en-IN" dirty="0"/>
          </a:p>
          <a:p>
            <a:pPr lvl="0"/>
            <a:r>
              <a:rPr lang="en-IN" dirty="0"/>
              <a:t>Overcoming weaknesses in some essential professional skills – only for </a:t>
            </a:r>
            <a:r>
              <a:rPr lang="en-US" dirty="0"/>
              <a:t>those who need it 						   (e.g. Mathematics, Language proficiency modules)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56DA8-CCCF-4E0E-86F4-BE509A5208C3}"/>
              </a:ext>
            </a:extLst>
          </p:cNvPr>
          <p:cNvSpPr>
            <a:spLocks noGrp="1"/>
          </p:cNvSpPr>
          <p:nvPr>
            <p:ph type="title"/>
          </p:nvPr>
        </p:nvSpPr>
        <p:spPr/>
        <p:txBody>
          <a:bodyPr/>
          <a:lstStyle/>
          <a:p>
            <a:r>
              <a:rPr lang="en-CA" dirty="0"/>
              <a:t>Students’ Induction Program – Modules</a:t>
            </a:r>
            <a:endParaRPr lang="en-US" dirty="0"/>
          </a:p>
        </p:txBody>
      </p:sp>
      <p:sp>
        <p:nvSpPr>
          <p:cNvPr id="3" name="Text Placeholder 2">
            <a:extLst>
              <a:ext uri="{FF2B5EF4-FFF2-40B4-BE49-F238E27FC236}">
                <a16:creationId xmlns:a16="http://schemas.microsoft.com/office/drawing/2014/main" id="{10E554D6-A161-4600-BD86-63B17B6480F6}"/>
              </a:ext>
            </a:extLst>
          </p:cNvPr>
          <p:cNvSpPr>
            <a:spLocks noGrp="1"/>
          </p:cNvSpPr>
          <p:nvPr>
            <p:ph type="body" sz="quarter" idx="13"/>
          </p:nvPr>
        </p:nvSpPr>
        <p:spPr/>
        <p:txBody>
          <a:bodyPr>
            <a:normAutofit/>
          </a:bodyPr>
          <a:lstStyle/>
          <a:p>
            <a:pPr marL="0" indent="0">
              <a:buNone/>
            </a:pPr>
            <a:r>
              <a:rPr lang="en-IN" dirty="0"/>
              <a:t>1 </a:t>
            </a:r>
            <a:r>
              <a:rPr lang="en-US" dirty="0"/>
              <a:t>Universal Human Values (UHV-I)</a:t>
            </a:r>
          </a:p>
          <a:p>
            <a:pPr marL="0" indent="0">
              <a:buNone/>
            </a:pPr>
            <a:r>
              <a:rPr lang="en-US" dirty="0"/>
              <a:t>2 Physical Health and Related Activities</a:t>
            </a:r>
            <a:endParaRPr lang="en-IN" dirty="0"/>
          </a:p>
          <a:p>
            <a:pPr marL="0" indent="0">
              <a:buNone/>
            </a:pPr>
            <a:r>
              <a:rPr lang="en-US" dirty="0"/>
              <a:t>3 Creative Arts and Culture</a:t>
            </a:r>
          </a:p>
          <a:p>
            <a:pPr marL="0" indent="0">
              <a:buNone/>
            </a:pPr>
            <a:r>
              <a:rPr lang="en-IN" dirty="0"/>
              <a:t>4 Literary Activities</a:t>
            </a:r>
          </a:p>
          <a:p>
            <a:pPr marL="0" indent="0">
              <a:buNone/>
            </a:pPr>
            <a:r>
              <a:rPr lang="en-US" dirty="0"/>
              <a:t>5 Proficiency Modules</a:t>
            </a:r>
          </a:p>
          <a:p>
            <a:pPr marL="0" indent="0">
              <a:buNone/>
            </a:pPr>
            <a:r>
              <a:rPr lang="en-IN" dirty="0"/>
              <a:t>6 Lectures by Eminent People</a:t>
            </a:r>
          </a:p>
          <a:p>
            <a:pPr marL="0" indent="0">
              <a:buNone/>
            </a:pPr>
            <a:r>
              <a:rPr lang="en-IN" dirty="0"/>
              <a:t>7 Visits to Local Areas</a:t>
            </a:r>
          </a:p>
          <a:p>
            <a:pPr marL="0" indent="0">
              <a:buNone/>
            </a:pPr>
            <a:r>
              <a:rPr lang="en-IN" dirty="0"/>
              <a:t>8 Familiarisation to institution, Department/Branch and Innovations</a:t>
            </a:r>
          </a:p>
          <a:p>
            <a:pPr marL="0" indent="0">
              <a:buNone/>
            </a:pPr>
            <a:r>
              <a:rPr lang="en-IN" dirty="0"/>
              <a:t>   and Extra-Curricular Activities in College</a:t>
            </a:r>
          </a:p>
          <a:p>
            <a:pPr marL="0" indent="0">
              <a:buNone/>
            </a:pPr>
            <a:endParaRPr lang="en-US" dirty="0"/>
          </a:p>
        </p:txBody>
      </p:sp>
    </p:spTree>
    <p:extLst>
      <p:ext uri="{BB962C8B-B14F-4D97-AF65-F5344CB8AC3E}">
        <p14:creationId xmlns:p14="http://schemas.microsoft.com/office/powerpoint/2010/main" val="1183369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1 Universal Human Values (UHV-I)</a:t>
            </a:r>
            <a:endParaRPr lang="en-CA" sz="2000" dirty="0"/>
          </a:p>
        </p:txBody>
      </p:sp>
      <p:sp>
        <p:nvSpPr>
          <p:cNvPr id="3" name="Text Placeholder 2"/>
          <p:cNvSpPr>
            <a:spLocks noGrp="1"/>
          </p:cNvSpPr>
          <p:nvPr>
            <p:ph type="body" sz="quarter" idx="13"/>
          </p:nvPr>
        </p:nvSpPr>
        <p:spPr>
          <a:xfrm>
            <a:off x="0" y="571480"/>
            <a:ext cx="9144000" cy="5943600"/>
          </a:xfrm>
        </p:spPr>
        <p:txBody>
          <a:bodyPr>
            <a:normAutofit lnSpcReduction="10000"/>
          </a:bodyPr>
          <a:lstStyle/>
          <a:p>
            <a:pPr marL="0" indent="0" algn="just">
              <a:buNone/>
            </a:pPr>
            <a:r>
              <a:rPr lang="en-CA" dirty="0"/>
              <a:t>Objectives:</a:t>
            </a:r>
          </a:p>
          <a:p>
            <a:pPr lvl="1" algn="just"/>
            <a:r>
              <a:rPr lang="en-CA" dirty="0"/>
              <a:t>To help the student to see the need for developing a holistic perspective of life</a:t>
            </a:r>
          </a:p>
          <a:p>
            <a:pPr lvl="1" algn="just"/>
            <a:r>
              <a:rPr lang="en-CA" dirty="0"/>
              <a:t>To sensitise the student about the scope of life – individual, family (inter-personal relationship), society and nature/existence</a:t>
            </a:r>
          </a:p>
          <a:p>
            <a:pPr lvl="1" algn="just"/>
            <a:r>
              <a:rPr lang="en-CA" dirty="0"/>
              <a:t>Strengthening self-reflection</a:t>
            </a:r>
          </a:p>
          <a:p>
            <a:pPr lvl="1" algn="just"/>
            <a:r>
              <a:rPr lang="en-CA" dirty="0"/>
              <a:t>To develop more confidence and commitment to understand, learn and act accordingly</a:t>
            </a:r>
          </a:p>
          <a:p>
            <a:pPr marL="0" indent="0" algn="just">
              <a:buNone/>
            </a:pPr>
            <a:endParaRPr lang="en-CA" dirty="0"/>
          </a:p>
          <a:p>
            <a:pPr marL="0" indent="0" algn="just">
              <a:buNone/>
            </a:pPr>
            <a:r>
              <a:rPr lang="en-CA" dirty="0"/>
              <a:t>Methodology:</a:t>
            </a:r>
          </a:p>
          <a:p>
            <a:pPr lvl="1" algn="just"/>
            <a:r>
              <a:rPr lang="en-CA" dirty="0"/>
              <a:t>A self-reflective methodology of teaching is adopted. It facilitates understanding through self-exploration. The dialogue starts between the faculty and the student</a:t>
            </a:r>
          </a:p>
          <a:p>
            <a:pPr lvl="1" algn="just"/>
            <a:r>
              <a:rPr lang="en-CA" dirty="0"/>
              <a:t>It opens the space for the student to explore his/her role (value) in all aspects of living – as an individual, as a member of a family, as a part of the society and as an unit in nature</a:t>
            </a:r>
          </a:p>
          <a:p>
            <a:pPr lvl="1" algn="just"/>
            <a:r>
              <a:rPr lang="en-CA" dirty="0"/>
              <a:t>Through this process of self-exploration, students are able to discover the values intrinsic in them</a:t>
            </a:r>
          </a:p>
        </p:txBody>
      </p:sp>
    </p:spTree>
    <p:extLst>
      <p:ext uri="{BB962C8B-B14F-4D97-AF65-F5344CB8AC3E}">
        <p14:creationId xmlns:p14="http://schemas.microsoft.com/office/powerpoint/2010/main" val="4103795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a:t>2 Physical Health and Related Activities</a:t>
            </a:r>
            <a:endParaRPr lang="en-IN" dirty="0"/>
          </a:p>
        </p:txBody>
      </p:sp>
      <p:sp>
        <p:nvSpPr>
          <p:cNvPr id="3" name="Text Placeholder 2"/>
          <p:cNvSpPr>
            <a:spLocks noGrp="1"/>
          </p:cNvSpPr>
          <p:nvPr>
            <p:ph type="body" sz="quarter" idx="13"/>
          </p:nvPr>
        </p:nvSpPr>
        <p:spPr/>
        <p:txBody>
          <a:bodyPr>
            <a:normAutofit/>
          </a:bodyPr>
          <a:lstStyle/>
          <a:p>
            <a:pPr marL="0" indent="0" algn="just">
              <a:buNone/>
            </a:pPr>
            <a:endParaRPr lang="en-CA" dirty="0"/>
          </a:p>
        </p:txBody>
      </p:sp>
      <p:pic>
        <p:nvPicPr>
          <p:cNvPr id="5" name="Picture 4">
            <a:extLst>
              <a:ext uri="{FF2B5EF4-FFF2-40B4-BE49-F238E27FC236}">
                <a16:creationId xmlns:a16="http://schemas.microsoft.com/office/drawing/2014/main" id="{001DB2EA-3755-4029-B26D-39364A580B6B}"/>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34536" y="4285085"/>
            <a:ext cx="4611294" cy="2305647"/>
          </a:xfrm>
          <a:prstGeom prst="rect">
            <a:avLst/>
          </a:prstGeom>
        </p:spPr>
      </p:pic>
      <p:pic>
        <p:nvPicPr>
          <p:cNvPr id="2050" name="Picture 2" descr="Image result for jogging iit delhi">
            <a:extLst>
              <a:ext uri="{FF2B5EF4-FFF2-40B4-BE49-F238E27FC236}">
                <a16:creationId xmlns:a16="http://schemas.microsoft.com/office/drawing/2014/main" id="{44105F03-6476-43CF-A6C8-D9F2F926F3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5830" y="4285085"/>
            <a:ext cx="3464770" cy="23056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a:t>3 Creative Arts and Culture</a:t>
            </a:r>
          </a:p>
        </p:txBody>
      </p:sp>
      <p:sp>
        <p:nvSpPr>
          <p:cNvPr id="3" name="Text Placeholder 2"/>
          <p:cNvSpPr>
            <a:spLocks noGrp="1"/>
          </p:cNvSpPr>
          <p:nvPr>
            <p:ph type="body" sz="quarter" idx="13"/>
          </p:nvPr>
        </p:nvSpPr>
        <p:spPr/>
        <p:txBody>
          <a:bodyPr/>
          <a:lstStyle/>
          <a:p>
            <a:pPr algn="just"/>
            <a:endParaRPr lang="en-CA" dirty="0"/>
          </a:p>
        </p:txBody>
      </p:sp>
      <p:pic>
        <p:nvPicPr>
          <p:cNvPr id="4" name="Picture 3">
            <a:extLst>
              <a:ext uri="{FF2B5EF4-FFF2-40B4-BE49-F238E27FC236}">
                <a16:creationId xmlns:a16="http://schemas.microsoft.com/office/drawing/2014/main" id="{1E61AB1C-2B5E-48AE-A30F-9D9CDAE32E4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1051"/>
          <a:stretch/>
        </p:blipFill>
        <p:spPr>
          <a:xfrm>
            <a:off x="2600090" y="3122112"/>
            <a:ext cx="5934310" cy="3441251"/>
          </a:xfrm>
          <a:prstGeom prst="rect">
            <a:avLst/>
          </a:prstGeom>
        </p:spPr>
      </p:pic>
      <p:pic>
        <p:nvPicPr>
          <p:cNvPr id="5" name="Picture 4">
            <a:extLst>
              <a:ext uri="{FF2B5EF4-FFF2-40B4-BE49-F238E27FC236}">
                <a16:creationId xmlns:a16="http://schemas.microsoft.com/office/drawing/2014/main" id="{E02E3C96-E0BD-47E8-AAAA-CFB055B5D0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1507" y="3138173"/>
            <a:ext cx="2722493" cy="3415027"/>
          </a:xfrm>
          <a:prstGeom prst="rect">
            <a:avLst/>
          </a:prstGeom>
        </p:spPr>
      </p:pic>
      <p:pic>
        <p:nvPicPr>
          <p:cNvPr id="6" name="Picture 5">
            <a:extLst>
              <a:ext uri="{FF2B5EF4-FFF2-40B4-BE49-F238E27FC236}">
                <a16:creationId xmlns:a16="http://schemas.microsoft.com/office/drawing/2014/main" id="{70C0DE5A-3117-413F-A337-13997A511E19}"/>
              </a:ext>
            </a:extLst>
          </p:cNvPr>
          <p:cNvPicPr>
            <a:picLocks noChangeAspect="1"/>
          </p:cNvPicPr>
          <p:nvPr/>
        </p:nvPicPr>
        <p:blipFill rotWithShape="1">
          <a:blip r:embed="rId4">
            <a:extLst>
              <a:ext uri="{28A0092B-C50C-407E-A947-70E740481C1C}">
                <a14:useLocalDpi xmlns:a14="http://schemas.microsoft.com/office/drawing/2010/main" val="0"/>
              </a:ext>
            </a:extLst>
          </a:blip>
          <a:srcRect t="20010" b="8726"/>
          <a:stretch/>
        </p:blipFill>
        <p:spPr>
          <a:xfrm>
            <a:off x="0" y="3124200"/>
            <a:ext cx="2634537" cy="3733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IN" dirty="0"/>
              <a:t>4 Literary Activities</a:t>
            </a:r>
          </a:p>
        </p:txBody>
      </p:sp>
      <p:sp>
        <p:nvSpPr>
          <p:cNvPr id="3" name="Text Placeholder 2"/>
          <p:cNvSpPr>
            <a:spLocks noGrp="1"/>
          </p:cNvSpPr>
          <p:nvPr>
            <p:ph type="body" sz="quarter" idx="13"/>
          </p:nvPr>
        </p:nvSpPr>
        <p:spPr/>
        <p:txBody>
          <a:bodyPr/>
          <a:lstStyle/>
          <a:p>
            <a:pPr algn="just"/>
            <a:endParaRPr lang="en-CA" dirty="0"/>
          </a:p>
        </p:txBody>
      </p:sp>
      <p:pic>
        <p:nvPicPr>
          <p:cNvPr id="2050" name="Picture 2" descr="Image result for literary activities India">
            <a:extLst>
              <a:ext uri="{FF2B5EF4-FFF2-40B4-BE49-F238E27FC236}">
                <a16:creationId xmlns:a16="http://schemas.microsoft.com/office/drawing/2014/main" id="{00EBF952-3E4E-4B37-BD19-FE2C6D255E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 y="1805354"/>
            <a:ext cx="9143999" cy="474784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ummarising sanskrit text">
            <a:extLst>
              <a:ext uri="{FF2B5EF4-FFF2-40B4-BE49-F238E27FC236}">
                <a16:creationId xmlns:a16="http://schemas.microsoft.com/office/drawing/2014/main" id="{8F0990DB-95FF-4616-85E1-8880B33408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9" y="2081408"/>
            <a:ext cx="254317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summarising sanskrit text">
            <a:extLst>
              <a:ext uri="{FF2B5EF4-FFF2-40B4-BE49-F238E27FC236}">
                <a16:creationId xmlns:a16="http://schemas.microsoft.com/office/drawing/2014/main" id="{0A0A1501-B2F0-45DC-9A35-992EB0A16C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5709" y="2081408"/>
            <a:ext cx="1847850" cy="24669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indian regional languages  collage">
            <a:extLst>
              <a:ext uri="{FF2B5EF4-FFF2-40B4-BE49-F238E27FC236}">
                <a16:creationId xmlns:a16="http://schemas.microsoft.com/office/drawing/2014/main" id="{BBD4D7E5-47E2-4B5F-A082-112BAE5C6A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3002462"/>
            <a:ext cx="3048000" cy="1495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W PPT Template">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27163</TotalTime>
  <Words>735</Words>
  <Application>Microsoft Office PowerPoint</Application>
  <PresentationFormat>On-screen Show (4:3)</PresentationFormat>
  <Paragraphs>83</Paragraphs>
  <Slides>16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Adobe Garamond Pro</vt:lpstr>
      <vt:lpstr>Arial</vt:lpstr>
      <vt:lpstr>Calibri</vt:lpstr>
      <vt:lpstr>Symbol</vt:lpstr>
      <vt:lpstr>Wingdings</vt:lpstr>
      <vt:lpstr>Office Theme</vt:lpstr>
      <vt:lpstr>SLW PPT Template</vt:lpstr>
      <vt:lpstr>Student Induction Program (and this FDP)</vt:lpstr>
      <vt:lpstr>Background</vt:lpstr>
      <vt:lpstr>Purpose of this 3-Day FDP-SI</vt:lpstr>
      <vt:lpstr>Students’ Induction Program – Goals</vt:lpstr>
      <vt:lpstr>Students’ Induction Program – Modules</vt:lpstr>
      <vt:lpstr>1 Universal Human Values (UHV-I)</vt:lpstr>
      <vt:lpstr>2 Physical Health and Related Activities</vt:lpstr>
      <vt:lpstr>3 Creative Arts and Culture</vt:lpstr>
      <vt:lpstr>4 Literary Activities</vt:lpstr>
      <vt:lpstr>5 Proficiency Modules</vt:lpstr>
      <vt:lpstr>6 Lectures by Eminent People</vt:lpstr>
      <vt:lpstr>7 Visits to Local Areas</vt:lpstr>
      <vt:lpstr>8 Familiarisation to Institution, Department/Branch</vt:lpstr>
      <vt:lpstr>Extra-Curricular Activities in College</vt:lpstr>
      <vt:lpstr>Resources for SIP UHV-I Facilitators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Induction Program (and this FDP)</dc:title>
  <cp:lastModifiedBy>Government of MP</cp:lastModifiedBy>
  <cp:revision>1</cp:revision>
  <dcterms:created xsi:type="dcterms:W3CDTF">2006-08-16T00:00:00Z</dcterms:created>
  <dcterms:modified xsi:type="dcterms:W3CDTF">2019-12-12T12:10:18Z</dcterms:modified>
</cp:coreProperties>
</file>